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56" r:id="rId4"/>
    <p:sldId id="257" r:id="rId5"/>
    <p:sldId id="258" r:id="rId6"/>
    <p:sldId id="264" r:id="rId7"/>
    <p:sldId id="263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FFFF"/>
    <a:srgbClr val="00FF99"/>
    <a:srgbClr val="4472C4"/>
    <a:srgbClr val="00FFCC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3" autoAdjust="0"/>
    <p:restoredTop sz="94660"/>
  </p:normalViewPr>
  <p:slideViewPr>
    <p:cSldViewPr snapToGrid="0">
      <p:cViewPr>
        <p:scale>
          <a:sx n="80" d="100"/>
          <a:sy n="80" d="100"/>
        </p:scale>
        <p:origin x="65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60F0A-F2FD-48F5-B5FC-60DCD6B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D99F6D-5D89-4C1F-9A80-8B0951A57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43728D-9F5A-4A62-B010-65D7DAE6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05E81-7EE0-4797-862E-92546BBC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E4F347-8D27-4D6B-A1F7-A348073B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7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3E7D8-4CF1-414A-ACDD-CAF778AF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32C71F-15D4-42C4-9CEF-7E3A1CE1F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C3A54-16A8-4413-9919-52A2A685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5E6E7-4E60-4CB7-80BD-695A2D83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72770-77F3-4518-90DC-C629B772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74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86B322-70B1-448F-BDE0-51CAC90746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97C10C-5848-447A-867D-9F302C18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046C4-7A6C-44A2-A547-516C0256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7CCF2-FBE8-40CD-ADF0-1DF6C413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7E5CFB-0D8A-4C4F-981A-4143C67C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3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22329-C080-4878-91BA-D088EA97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F0A25C-3D2E-4AD2-A8D1-262CDEEDC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6E435-1A44-46DE-9C82-6281A0FE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A4A235-8685-44FA-B9B9-1D2ADBD48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D2482-F208-41CE-8459-31BA37C2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52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25CE2-E989-4BAE-B43A-54640EDC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75FD3-D23B-4168-8CAA-50AC0DF9B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E3FA9-49CA-4720-952A-3968B8FC0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85FD9-2A3A-4028-ACC9-2CBE3473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F6193-0244-46CF-B841-3929D454C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9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F8503-684E-4EFF-B5B1-B1A1401B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9C0D9-8CC3-4CB2-8F57-968AF9F6D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4BC6F9-C790-4966-A3F8-F225756BD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D0A081-A96E-4075-B46E-7314CA32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C0AD3-2D82-4C70-9BA1-95015CAD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F8CBBC-FDB9-4740-9FBA-272A1E0D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22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772F-B3B8-4868-B0FD-5446E1F1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9320E-E505-4422-8858-10B8B7883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195FF2-8CA2-48AC-A118-E46B1E48C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612B02-7C84-4988-95CF-A90060528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A5509-74C3-487D-9EB8-0A2501C573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0C0597-541E-4489-9103-9EE8EAC5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FA3EA0-65BE-4703-9B8F-43F7A99B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62188-2DAC-41A3-9F4B-9C49AE07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97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E9181-9B90-43B7-B630-87227B6C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454E13-CC20-4CDB-842E-5B09A78F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79D176-3529-44E8-84C8-B49727A4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9FCE9E-EBB5-4A82-A290-C4228323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7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330911-00EF-40F7-A0BA-B8D2D272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B51635-F9C5-4576-9D34-B863BA2B4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36E564-AFB6-41F1-91E2-E122E787C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0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9AE2D-A20D-47D1-BFD3-01B3EC0B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EDDD5-5484-4865-9813-6FA9193F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E4B194-23A8-4AD8-841E-FFF38492C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6588F-25B5-41F1-B073-C4D891EF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220EF8-6173-48DD-85C9-72009F5E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6A43C-5C7B-4CD6-9B97-C0776F7E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17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5BCFC-9D78-408F-AF4D-8105CD6A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8B8F52-5942-46D6-8885-78D63C8E2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5D88BC-9AA3-44D3-9930-542271F82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DED8DA-B2B3-4C82-A4DD-85810370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28895-E2D8-4575-9A0E-05B6371A3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77072-1A93-4413-B8A4-44AE5744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5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4AA2B-848F-42C9-87C7-631659F96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B0EF6C-00D1-4EB5-BB95-56A52F60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2821E-C354-4AE3-83E4-E52A53AD0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D2C0-1C32-4BA5-A807-29CAE74DE2C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898AE2-9FF5-492E-A211-ACA7B002C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FEAA5-6215-41B6-B74F-B14A50E87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06CAA-38F3-4F7C-B02F-BFCA6E8A9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1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macstudy.com/main/main.d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@user-xz7ld6vi9v/videos" TargetMode="Externa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cThljE_NR_E&amp;list=PL1N2SIPDkPRM78ihKvQ43gxLNaYAqZT_c&amp;index=85" TargetMode="Externa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user-xz7ld6vi9v/videos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50E7381-16EC-4DAF-A4C7-B6007A147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65" y="5900450"/>
            <a:ext cx="2033629" cy="7502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1C04EC-5DDC-4C9F-8DEF-E2671C0490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71" y="5925827"/>
            <a:ext cx="1980712" cy="7819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9E3D7F-4114-40E5-85F8-BF3D74264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71" y="1062785"/>
            <a:ext cx="8283658" cy="47324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10BA65-5E5B-4690-A42D-0B1567ABF381}"/>
              </a:ext>
            </a:extLst>
          </p:cNvPr>
          <p:cNvSpPr/>
          <p:nvPr/>
        </p:nvSpPr>
        <p:spPr>
          <a:xfrm>
            <a:off x="2717800" y="2023532"/>
            <a:ext cx="1498600" cy="465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F11162-BE03-49FA-A5AD-A1708601256F}"/>
              </a:ext>
            </a:extLst>
          </p:cNvPr>
          <p:cNvCxnSpPr/>
          <p:nvPr/>
        </p:nvCxnSpPr>
        <p:spPr>
          <a:xfrm>
            <a:off x="3064934" y="2336800"/>
            <a:ext cx="0" cy="353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524C2B-5B12-4E53-87F1-57AF7183BE55}"/>
              </a:ext>
            </a:extLst>
          </p:cNvPr>
          <p:cNvSpPr txBox="1"/>
          <p:nvPr/>
        </p:nvSpPr>
        <p:spPr>
          <a:xfrm>
            <a:off x="0" y="120746"/>
            <a:ext cx="1212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※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홈페이지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일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제 노출 영역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42569D2-6E5B-4A3C-99CD-4FCD0A0A86B3}"/>
              </a:ext>
            </a:extLst>
          </p:cNvPr>
          <p:cNvSpPr/>
          <p:nvPr/>
        </p:nvSpPr>
        <p:spPr>
          <a:xfrm>
            <a:off x="1955802" y="5818011"/>
            <a:ext cx="262467" cy="28504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EB659E-9FFE-4488-B1CC-3E76B4659A0B}"/>
              </a:ext>
            </a:extLst>
          </p:cNvPr>
          <p:cNvSpPr/>
          <p:nvPr/>
        </p:nvSpPr>
        <p:spPr>
          <a:xfrm>
            <a:off x="4279900" y="5819204"/>
            <a:ext cx="262467" cy="28504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E66DFB-A276-47C3-A477-740953C070DD}"/>
              </a:ext>
            </a:extLst>
          </p:cNvPr>
          <p:cNvSpPr/>
          <p:nvPr/>
        </p:nvSpPr>
        <p:spPr>
          <a:xfrm>
            <a:off x="1744133" y="5712774"/>
            <a:ext cx="4885267" cy="1125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5BB471-C41A-4AB7-8222-B607631C00C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629400" y="6275588"/>
            <a:ext cx="609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EF946A-141C-4707-8A57-4339C8449520}"/>
              </a:ext>
            </a:extLst>
          </p:cNvPr>
          <p:cNvSpPr txBox="1"/>
          <p:nvPr/>
        </p:nvSpPr>
        <p:spPr>
          <a:xfrm>
            <a:off x="7239000" y="6090922"/>
            <a:ext cx="418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 배너 롤링으로 활용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1D0E35-E0D7-4B46-9303-4046A271876A}"/>
              </a:ext>
            </a:extLst>
          </p:cNvPr>
          <p:cNvSpPr txBox="1"/>
          <p:nvPr/>
        </p:nvSpPr>
        <p:spPr>
          <a:xfrm>
            <a:off x="2030371" y="5921582"/>
            <a:ext cx="1963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미래인재경찰학원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 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</a:t>
            </a:r>
            <a:endParaRPr lang="en-US" altLang="ko-K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광은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장학회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F5DF5-56B2-43AA-B5E1-003FC9E01F1A}"/>
              </a:ext>
            </a:extLst>
          </p:cNvPr>
          <p:cNvSpPr txBox="1"/>
          <p:nvPr/>
        </p:nvSpPr>
        <p:spPr>
          <a:xfrm>
            <a:off x="4378485" y="6126206"/>
            <a:ext cx="19637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누적 조회수 </a:t>
            </a:r>
            <a:r>
              <a:rPr lang="en-US" altLang="ko-KR" sz="1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4,715,300</a:t>
            </a:r>
            <a:r>
              <a:rPr lang="ko-KR" altLang="en-US" sz="1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</a:t>
            </a:r>
            <a:endParaRPr lang="en-US" altLang="ko-KR" sz="1200" b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428EB-96E0-4889-9D3B-2B850883D6B2}"/>
              </a:ext>
            </a:extLst>
          </p:cNvPr>
          <p:cNvSpPr txBox="1"/>
          <p:nvPr/>
        </p:nvSpPr>
        <p:spPr>
          <a:xfrm>
            <a:off x="5881118" y="6020971"/>
            <a:ext cx="388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endParaRPr lang="ko-KR" altLang="en-US" b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06DF6-417B-4335-AEBD-5D2387ABB3B7}"/>
              </a:ext>
            </a:extLst>
          </p:cNvPr>
          <p:cNvSpPr txBox="1"/>
          <p:nvPr/>
        </p:nvSpPr>
        <p:spPr>
          <a:xfrm>
            <a:off x="4462179" y="5870972"/>
            <a:ext cx="6146800" cy="15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20</a:t>
            </a:r>
            <a:r>
              <a:rPr lang="ko-KR" altLang="en-US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</a:t>
            </a:r>
            <a:r>
              <a:rPr lang="en-US" altLang="ko-KR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~23</a:t>
            </a:r>
            <a:r>
              <a:rPr lang="ko-KR" altLang="en-US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현재까지</a:t>
            </a:r>
            <a:r>
              <a:rPr lang="en-US" altLang="ko-KR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 형사법</a:t>
            </a:r>
            <a:r>
              <a:rPr lang="en-US" altLang="ko-KR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미래인재경찰학원 유투브 </a:t>
            </a:r>
            <a:r>
              <a:rPr lang="en-US" altLang="ko-KR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제로 명시된 </a:t>
            </a:r>
            <a:r>
              <a:rPr lang="en-US" altLang="ko-KR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930</a:t>
            </a:r>
            <a:r>
              <a:rPr lang="ko-KR" altLang="en-US" sz="3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컨텐츠 누적 조회수 합산 기준</a:t>
            </a:r>
          </a:p>
        </p:txBody>
      </p:sp>
    </p:spTree>
    <p:extLst>
      <p:ext uri="{BB962C8B-B14F-4D97-AF65-F5344CB8AC3E}">
        <p14:creationId xmlns:p14="http://schemas.microsoft.com/office/powerpoint/2010/main" val="1403320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10B944-91C8-488C-92D4-7C615203C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081996"/>
            <a:ext cx="9736666" cy="415214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5774F82-E244-48F7-9E23-D5A985C2529B}"/>
              </a:ext>
            </a:extLst>
          </p:cNvPr>
          <p:cNvCxnSpPr>
            <a:cxnSpLocks/>
          </p:cNvCxnSpPr>
          <p:nvPr/>
        </p:nvCxnSpPr>
        <p:spPr>
          <a:xfrm flipV="1">
            <a:off x="7933267" y="3175003"/>
            <a:ext cx="1" cy="230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C28188-2B18-4B83-AEA8-2E27E65A11C2}"/>
              </a:ext>
            </a:extLst>
          </p:cNvPr>
          <p:cNvSpPr/>
          <p:nvPr/>
        </p:nvSpPr>
        <p:spPr>
          <a:xfrm>
            <a:off x="2362199" y="3090335"/>
            <a:ext cx="5977467" cy="177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55D1F2-43CA-4394-8D50-FD2990214D6B}"/>
              </a:ext>
            </a:extLst>
          </p:cNvPr>
          <p:cNvSpPr/>
          <p:nvPr/>
        </p:nvSpPr>
        <p:spPr>
          <a:xfrm>
            <a:off x="1845732" y="5437335"/>
            <a:ext cx="7340601" cy="7094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6FE29-C2B4-4252-AD94-1101A1BA2A2A}"/>
              </a:ext>
            </a:extLst>
          </p:cNvPr>
          <p:cNvSpPr txBox="1"/>
          <p:nvPr/>
        </p:nvSpPr>
        <p:spPr>
          <a:xfrm>
            <a:off x="177800" y="11496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https://www.mimacstudy.com/main/main.ds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대성 </a:t>
            </a:r>
            <a:r>
              <a:rPr lang="ko-KR" altLang="en-US" dirty="0" err="1"/>
              <a:t>마이맥</a:t>
            </a:r>
            <a:r>
              <a:rPr lang="ko-KR" altLang="en-US" dirty="0"/>
              <a:t> 참고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35BF3C-3F5D-453D-A28B-0B54B0A3B264}"/>
              </a:ext>
            </a:extLst>
          </p:cNvPr>
          <p:cNvSpPr txBox="1"/>
          <p:nvPr/>
        </p:nvSpPr>
        <p:spPr>
          <a:xfrm>
            <a:off x="1845732" y="5514394"/>
            <a:ext cx="3945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누적 조회수 </a:t>
            </a:r>
            <a:r>
              <a:rPr lang="en-US" altLang="ko-KR" sz="14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4,715,300</a:t>
            </a:r>
            <a:r>
              <a:rPr lang="ko-KR" altLang="en-US" sz="14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회</a:t>
            </a:r>
            <a:endParaRPr lang="en-US" altLang="ko-KR" sz="1400" b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형사법 기출의 모든 것 신광은의 </a:t>
            </a:r>
            <a:r>
              <a:rPr lang="en-US" altLang="ko-KR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일 </a:t>
            </a:r>
            <a:r>
              <a:rPr lang="en-US" altLang="ko-KR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5B2D32-618A-4EB7-87AD-5AA64BE9421D}"/>
              </a:ext>
            </a:extLst>
          </p:cNvPr>
          <p:cNvSpPr txBox="1"/>
          <p:nvPr/>
        </p:nvSpPr>
        <p:spPr>
          <a:xfrm>
            <a:off x="6018830" y="5980725"/>
            <a:ext cx="11134725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20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~23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현재까지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 형사법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 경찰학원 유투브 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제로 명시된 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930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컨텐츠 누적 조회수 합산 기준</a:t>
            </a:r>
          </a:p>
        </p:txBody>
      </p:sp>
      <p:pic>
        <p:nvPicPr>
          <p:cNvPr id="20" name="그래픽 19" descr="사용자 단색으로 채워진">
            <a:extLst>
              <a:ext uri="{FF2B5EF4-FFF2-40B4-BE49-F238E27FC236}">
                <a16:creationId xmlns:a16="http://schemas.microsoft.com/office/drawing/2014/main" id="{F1985EC5-3149-4165-B230-D3B96A262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1470" y="5339763"/>
            <a:ext cx="504526" cy="9129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3CC692-BD38-4C23-9CFF-F0AB0D4743B1}"/>
              </a:ext>
            </a:extLst>
          </p:cNvPr>
          <p:cNvSpPr txBox="1"/>
          <p:nvPr/>
        </p:nvSpPr>
        <p:spPr>
          <a:xfrm>
            <a:off x="3666306" y="5407526"/>
            <a:ext cx="304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*</a:t>
            </a:r>
            <a:endParaRPr lang="ko-KR" altLang="en-US" sz="12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95BB5C-CE1D-4BD0-AF9F-487F6467B8D1}"/>
              </a:ext>
            </a:extLst>
          </p:cNvPr>
          <p:cNvSpPr/>
          <p:nvPr/>
        </p:nvSpPr>
        <p:spPr>
          <a:xfrm>
            <a:off x="6096000" y="5533425"/>
            <a:ext cx="783772" cy="39449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24.1</a:t>
            </a:r>
            <a:r>
              <a:rPr lang="ko-KR" altLang="en-US" sz="700" dirty="0" err="1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차대비</a:t>
            </a:r>
            <a:endParaRPr lang="en-US" altLang="ko-KR" sz="700" dirty="0">
              <a:solidFill>
                <a:srgbClr val="0066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en-US" altLang="ko-KR" sz="700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New Ver Open</a:t>
            </a:r>
            <a:endParaRPr lang="ko-KR" altLang="en-US" sz="700" dirty="0">
              <a:solidFill>
                <a:srgbClr val="0066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843DB4-F25D-423A-A9A0-B6517F775CF5}"/>
              </a:ext>
            </a:extLst>
          </p:cNvPr>
          <p:cNvSpPr/>
          <p:nvPr/>
        </p:nvSpPr>
        <p:spPr>
          <a:xfrm>
            <a:off x="7239278" y="5530746"/>
            <a:ext cx="783772" cy="39449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하루 </a:t>
            </a:r>
            <a:r>
              <a:rPr lang="en-US" altLang="ko-KR" sz="800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5~10</a:t>
            </a:r>
            <a:r>
              <a:rPr lang="ko-KR" altLang="en-US" sz="800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분 </a:t>
            </a:r>
            <a:endParaRPr lang="en-US" altLang="ko-KR" sz="800" dirty="0">
              <a:solidFill>
                <a:srgbClr val="0066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매일 </a:t>
            </a:r>
            <a:r>
              <a:rPr lang="en-US" altLang="ko-KR" sz="800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800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문제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103D89-7B66-46B9-928E-51D813B4BA5A}"/>
              </a:ext>
            </a:extLst>
          </p:cNvPr>
          <p:cNvSpPr/>
          <p:nvPr/>
        </p:nvSpPr>
        <p:spPr>
          <a:xfrm>
            <a:off x="8316208" y="5523807"/>
            <a:ext cx="783772" cy="39449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기출변형</a:t>
            </a:r>
            <a:endParaRPr lang="en-US" altLang="ko-KR" sz="800" dirty="0">
              <a:solidFill>
                <a:srgbClr val="0066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rgbClr val="0066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예상문제 까지</a:t>
            </a:r>
          </a:p>
        </p:txBody>
      </p:sp>
    </p:spTree>
    <p:extLst>
      <p:ext uri="{BB962C8B-B14F-4D97-AF65-F5344CB8AC3E}">
        <p14:creationId xmlns:p14="http://schemas.microsoft.com/office/powerpoint/2010/main" val="111638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CABC0-FA4B-48D8-87BC-97474A8C5BE3}"/>
              </a:ext>
            </a:extLst>
          </p:cNvPr>
          <p:cNvSpPr/>
          <p:nvPr/>
        </p:nvSpPr>
        <p:spPr>
          <a:xfrm>
            <a:off x="365760" y="5011783"/>
            <a:ext cx="11382103" cy="11146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D106D-0DFA-4715-8657-29B51C68EFFF}"/>
              </a:ext>
            </a:extLst>
          </p:cNvPr>
          <p:cNvSpPr txBox="1"/>
          <p:nvPr/>
        </p:nvSpPr>
        <p:spPr>
          <a:xfrm>
            <a:off x="-18238" y="4542065"/>
            <a:ext cx="122137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년간 총 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930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강좌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7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누적 조회수 </a:t>
            </a:r>
            <a:r>
              <a:rPr lang="en-US" altLang="ko-KR" sz="7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4,715,300</a:t>
            </a:r>
            <a:r>
              <a:rPr lang="ko-KR" altLang="en-US" sz="7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</a:t>
            </a:r>
            <a:endParaRPr lang="en-US" altLang="ko-KR" sz="7200" b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형사법 기출은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신광은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입니다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B1CE08-4E56-4DC8-8702-95465CF0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1176" y="14026"/>
            <a:ext cx="5277394" cy="4909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647D5C-844A-4EBB-8F20-228083D695AB}"/>
              </a:ext>
            </a:extLst>
          </p:cNvPr>
          <p:cNvSpPr txBox="1"/>
          <p:nvPr/>
        </p:nvSpPr>
        <p:spPr>
          <a:xfrm>
            <a:off x="-609605" y="-332971"/>
            <a:ext cx="13489577" cy="3339376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형사법 기출의 모든 것</a:t>
            </a:r>
            <a:endParaRPr lang="en-US" altLang="ko-KR" sz="3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This is       </a:t>
            </a:r>
            <a:r>
              <a:rPr lang="en-US" altLang="ko-KR" sz="115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15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</a:t>
            </a:r>
            <a:r>
              <a:rPr lang="en-US" altLang="ko-KR" sz="115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1</a:t>
            </a:r>
            <a:r>
              <a:rPr lang="ko-KR" altLang="en-US" sz="115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</a:t>
            </a:r>
            <a:endParaRPr lang="en-US" altLang="ko-KR" sz="115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A7ECC-DEE2-4B1A-81E0-A50F662D3A2E}"/>
              </a:ext>
            </a:extLst>
          </p:cNvPr>
          <p:cNvSpPr txBox="1"/>
          <p:nvPr/>
        </p:nvSpPr>
        <p:spPr>
          <a:xfrm>
            <a:off x="10105239" y="4693129"/>
            <a:ext cx="80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***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CF33C-1523-4AAE-9CB0-84E739F998C0}"/>
              </a:ext>
            </a:extLst>
          </p:cNvPr>
          <p:cNvSpPr txBox="1"/>
          <p:nvPr/>
        </p:nvSpPr>
        <p:spPr>
          <a:xfrm>
            <a:off x="8764118" y="6246298"/>
            <a:ext cx="5103223" cy="5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 전 강사 수강생 비교 데이터 기준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** 20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~23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현재까지 신광은 형사법 유투브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제로 명시된 컨텐츠 합산 기준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*** 20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~23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현재까지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 형사법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미래인재경찰학원 유투브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제로 명시된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930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컨텐츠 누적 조회수 합산 기준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F2F505-A64C-4272-9F13-5B2814F0ECAD}"/>
              </a:ext>
            </a:extLst>
          </p:cNvPr>
          <p:cNvSpPr/>
          <p:nvPr/>
        </p:nvSpPr>
        <p:spPr>
          <a:xfrm>
            <a:off x="12308536" y="-12491"/>
            <a:ext cx="1142872" cy="2187410"/>
          </a:xfrm>
          <a:prstGeom prst="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0B914-2BD3-4454-AA9A-7C7AA0684EF8}"/>
              </a:ext>
            </a:extLst>
          </p:cNvPr>
          <p:cNvSpPr txBox="1"/>
          <p:nvPr/>
        </p:nvSpPr>
        <p:spPr>
          <a:xfrm>
            <a:off x="12289486" y="1011883"/>
            <a:ext cx="1142872" cy="108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누적 조회수</a:t>
            </a:r>
            <a:endParaRPr lang="en-US" altLang="ko-KR" sz="1100" b="1" i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1" i="1" dirty="0">
                <a:solidFill>
                  <a:srgbClr val="00FF9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4,715,300</a:t>
            </a:r>
            <a:r>
              <a:rPr lang="ko-KR" altLang="en-US" sz="1100" b="1" i="1" dirty="0">
                <a:solidFill>
                  <a:srgbClr val="00FF9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만회</a:t>
            </a:r>
            <a:endParaRPr lang="en-US" altLang="ko-KR" sz="1100" b="1" i="1" dirty="0">
              <a:solidFill>
                <a:srgbClr val="00FF9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많은 </a:t>
            </a:r>
            <a:r>
              <a:rPr lang="en-US" altLang="ko-KR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 </a:t>
            </a:r>
            <a:endParaRPr lang="en-US" altLang="ko-KR" sz="1100" b="1" i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i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강의 확인하기 ▶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8C0AE4-3137-42E6-86D4-3A2CE4E42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417" y="111379"/>
            <a:ext cx="923110" cy="871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33D6A0-5A76-4AB1-91ED-97FCD28753C3}"/>
              </a:ext>
            </a:extLst>
          </p:cNvPr>
          <p:cNvSpPr txBox="1"/>
          <p:nvPr/>
        </p:nvSpPr>
        <p:spPr>
          <a:xfrm>
            <a:off x="6458521" y="4275375"/>
            <a:ext cx="53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**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9604F7-DC7F-4E89-BEF9-71FA03BA50AC}"/>
              </a:ext>
            </a:extLst>
          </p:cNvPr>
          <p:cNvSpPr txBox="1"/>
          <p:nvPr/>
        </p:nvSpPr>
        <p:spPr>
          <a:xfrm>
            <a:off x="12919303" y="1207693"/>
            <a:ext cx="568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***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ADC09D-BA25-44FF-9D07-75410811FEA6}"/>
              </a:ext>
            </a:extLst>
          </p:cNvPr>
          <p:cNvCxnSpPr/>
          <p:nvPr/>
        </p:nvCxnSpPr>
        <p:spPr>
          <a:xfrm>
            <a:off x="13160831" y="1857524"/>
            <a:ext cx="0" cy="122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63051-8102-4575-AEEA-5A1B67F3FB24}"/>
              </a:ext>
            </a:extLst>
          </p:cNvPr>
          <p:cNvSpPr txBox="1"/>
          <p:nvPr/>
        </p:nvSpPr>
        <p:spPr>
          <a:xfrm>
            <a:off x="11215826" y="3122005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상시 따라다니는 </a:t>
            </a:r>
            <a:r>
              <a:rPr lang="ko-KR" altLang="en-US" sz="1200" dirty="0" err="1">
                <a:latin typeface="+mn-ea"/>
              </a:rPr>
              <a:t>플로팅</a:t>
            </a:r>
            <a:r>
              <a:rPr lang="ko-KR" altLang="en-US" sz="1200" dirty="0">
                <a:latin typeface="+mn-ea"/>
              </a:rPr>
              <a:t> 배너</a:t>
            </a:r>
          </a:p>
        </p:txBody>
      </p:sp>
      <p:sp>
        <p:nvSpPr>
          <p:cNvPr id="9" name="별: 꼭짓점 10개 8">
            <a:extLst>
              <a:ext uri="{FF2B5EF4-FFF2-40B4-BE49-F238E27FC236}">
                <a16:creationId xmlns:a16="http://schemas.microsoft.com/office/drawing/2014/main" id="{B1DD5EAE-4FAB-4254-B8AD-2B8A336F9B77}"/>
              </a:ext>
            </a:extLst>
          </p:cNvPr>
          <p:cNvSpPr/>
          <p:nvPr/>
        </p:nvSpPr>
        <p:spPr>
          <a:xfrm>
            <a:off x="7142758" y="2730943"/>
            <a:ext cx="1665964" cy="1840882"/>
          </a:xfrm>
          <a:prstGeom prst="star10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26F2B-216F-4BC0-9607-BBD62ED0EF82}"/>
              </a:ext>
            </a:extLst>
          </p:cNvPr>
          <p:cNvSpPr txBox="1"/>
          <p:nvPr/>
        </p:nvSpPr>
        <p:spPr>
          <a:xfrm>
            <a:off x="6927673" y="3119615"/>
            <a:ext cx="2130970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단</a:t>
            </a:r>
            <a:r>
              <a:rPr lang="en-US" altLang="ko-KR" sz="11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1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한번도 바뀌지 않은 </a:t>
            </a:r>
            <a:endParaRPr lang="en-US" altLang="ko-KR" sz="11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위</a:t>
            </a:r>
            <a:endParaRPr lang="en-US" altLang="ko-KR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신광은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7588C1-F5C3-4843-AFCC-E46ABAE6E598}"/>
              </a:ext>
            </a:extLst>
          </p:cNvPr>
          <p:cNvSpPr txBox="1"/>
          <p:nvPr/>
        </p:nvSpPr>
        <p:spPr>
          <a:xfrm>
            <a:off x="8112042" y="3329987"/>
            <a:ext cx="53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*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F8376-BCD2-446D-B18B-949410DE9370}"/>
              </a:ext>
            </a:extLst>
          </p:cNvPr>
          <p:cNvSpPr txBox="1"/>
          <p:nvPr/>
        </p:nvSpPr>
        <p:spPr>
          <a:xfrm>
            <a:off x="11598503" y="3429000"/>
            <a:ext cx="264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 시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https://www.youtube.com/@user-xz7ld6vi9v/videos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0AC2E-CC4C-1AB4-396D-8CA631D52EC7}"/>
              </a:ext>
            </a:extLst>
          </p:cNvPr>
          <p:cNvSpPr txBox="1"/>
          <p:nvPr/>
        </p:nvSpPr>
        <p:spPr>
          <a:xfrm>
            <a:off x="-1147573" y="1402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911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BBCF23-9215-4FC1-843D-71B55EBB9A43}"/>
              </a:ext>
            </a:extLst>
          </p:cNvPr>
          <p:cNvSpPr/>
          <p:nvPr/>
        </p:nvSpPr>
        <p:spPr>
          <a:xfrm>
            <a:off x="1654630" y="775063"/>
            <a:ext cx="8717280" cy="3535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0EE29-7013-49EB-8EAF-A65BED519D6C}"/>
              </a:ext>
            </a:extLst>
          </p:cNvPr>
          <p:cNvSpPr txBox="1"/>
          <p:nvPr/>
        </p:nvSpPr>
        <p:spPr>
          <a:xfrm>
            <a:off x="0" y="0"/>
            <a:ext cx="12192000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누적 조회수 </a:t>
            </a:r>
            <a:r>
              <a:rPr lang="en-US" altLang="ko-KR" sz="28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4,715,300</a:t>
            </a:r>
            <a:r>
              <a:rPr lang="ko-KR" altLang="en-US" sz="28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</a:t>
            </a:r>
            <a:r>
              <a:rPr lang="ko-KR" altLang="en-US" sz="1600" i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ko-KR" altLang="en-US" sz="2400" i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i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기록한</a:t>
            </a:r>
            <a:r>
              <a:rPr lang="en-US" altLang="ko-KR" sz="2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2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제는 </a:t>
            </a:r>
            <a:endParaRPr lang="en-US" altLang="ko-KR" sz="2000" b="1" i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i="1" u="sng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 정규 커리큘럼에서 지구상에 존재하는 모든 형사법 기출 문항을 학습 하지만</a:t>
            </a:r>
            <a:r>
              <a:rPr lang="en-US" altLang="ko-KR" sz="2000" b="1" i="1" u="sng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endParaRPr lang="en-US" altLang="ko-KR" sz="1600" b="1" i="1" u="sng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그럼에도 불구하고 기출 학습에 어려움을 겪는 수험생들의 </a:t>
            </a:r>
            <a:r>
              <a:rPr lang="en-US" altLang="ko-KR" sz="2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Needs</a:t>
            </a:r>
            <a:r>
              <a:rPr lang="ko-KR" altLang="en-US" sz="2000" b="1" i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건의사항 </a:t>
            </a:r>
            <a:r>
              <a:rPr lang="ko-KR" altLang="en-US" sz="1600" i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시작 되었습니다</a:t>
            </a:r>
            <a:r>
              <a:rPr lang="en-US" altLang="ko-KR" sz="1600" i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600" i="1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3B72EF-812F-4F2F-917F-5018745B298B}"/>
              </a:ext>
            </a:extLst>
          </p:cNvPr>
          <p:cNvSpPr/>
          <p:nvPr/>
        </p:nvSpPr>
        <p:spPr>
          <a:xfrm>
            <a:off x="448733" y="1821392"/>
            <a:ext cx="11294534" cy="4749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B4BFC0-D152-41A5-BEE5-4A2659843BCF}"/>
              </a:ext>
            </a:extLst>
          </p:cNvPr>
          <p:cNvSpPr/>
          <p:nvPr/>
        </p:nvSpPr>
        <p:spPr>
          <a:xfrm>
            <a:off x="982132" y="2126203"/>
            <a:ext cx="2980267" cy="1676400"/>
          </a:xfrm>
          <a:prstGeom prst="rect">
            <a:avLst/>
          </a:prstGeom>
          <a:solidFill>
            <a:srgbClr val="0066FF"/>
          </a:solidFill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 때 모든 기출 문제를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다뤄 주시지만 스스로 정리하기엔 양이 너무 많아서 힘들어요 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724802-7D49-44C7-A8F8-F7B93320A799}"/>
              </a:ext>
            </a:extLst>
          </p:cNvPr>
          <p:cNvSpPr/>
          <p:nvPr/>
        </p:nvSpPr>
        <p:spPr>
          <a:xfrm>
            <a:off x="4631267" y="2126203"/>
            <a:ext cx="2980267" cy="1676400"/>
          </a:xfrm>
          <a:prstGeom prst="rect">
            <a:avLst/>
          </a:prstGeom>
          <a:solidFill>
            <a:srgbClr val="0066FF"/>
          </a:solidFill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최신 출제 트렌드에 맞는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기출 문제 위주로 별도 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학습하고 싶어요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366E03-16E9-4EEA-B300-E1F5C7291483}"/>
              </a:ext>
            </a:extLst>
          </p:cNvPr>
          <p:cNvSpPr/>
          <p:nvPr/>
        </p:nvSpPr>
        <p:spPr>
          <a:xfrm>
            <a:off x="8229601" y="2126203"/>
            <a:ext cx="2980267" cy="1676400"/>
          </a:xfrm>
          <a:prstGeom prst="rect">
            <a:avLst/>
          </a:prstGeom>
          <a:solidFill>
            <a:srgbClr val="0066FF"/>
          </a:solidFill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양치기식 기출 학습과 다른  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문제풀이의 새로운 시각을 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갖을 수 있는 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기출 변형 연습이 필요해요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A1FCD-C0C7-476F-BEB1-D047A2446D8D}"/>
              </a:ext>
            </a:extLst>
          </p:cNvPr>
          <p:cNvSpPr/>
          <p:nvPr/>
        </p:nvSpPr>
        <p:spPr>
          <a:xfrm>
            <a:off x="1032933" y="4561919"/>
            <a:ext cx="2980267" cy="1676400"/>
          </a:xfrm>
          <a:prstGeom prst="rect">
            <a:avLst/>
          </a:prstGeom>
          <a:solidFill>
            <a:srgbClr val="0066FF"/>
          </a:solidFill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배운 내용을 매일 복습할 수 있는 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기출 강좌가 있으면 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좋겠어요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!”</a:t>
            </a:r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E679F5-E530-429A-8EE1-74971968CDD6}"/>
              </a:ext>
            </a:extLst>
          </p:cNvPr>
          <p:cNvSpPr/>
          <p:nvPr/>
        </p:nvSpPr>
        <p:spPr>
          <a:xfrm>
            <a:off x="4631267" y="4561919"/>
            <a:ext cx="2980267" cy="1676400"/>
          </a:xfrm>
          <a:prstGeom prst="rect">
            <a:avLst/>
          </a:prstGeom>
          <a:solidFill>
            <a:srgbClr val="0066FF"/>
          </a:solidFill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채용 시험 기출 외에도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꼭 체크해야 할 중요한 기출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문항을선별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해서 학습하고 싶어요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DA527-D25D-4D85-8F34-EDFAD22B6B8D}"/>
              </a:ext>
            </a:extLst>
          </p:cNvPr>
          <p:cNvSpPr/>
          <p:nvPr/>
        </p:nvSpPr>
        <p:spPr>
          <a:xfrm>
            <a:off x="8229601" y="4561919"/>
            <a:ext cx="2980267" cy="1676400"/>
          </a:xfrm>
          <a:prstGeom prst="rect">
            <a:avLst/>
          </a:prstGeom>
          <a:solidFill>
            <a:srgbClr val="0066FF"/>
          </a:solidFill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꼭 학원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패스 강의를 구매하지 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않아도 학습 가능한 강좌도</a:t>
            </a:r>
            <a:endParaRPr lang="en-US" altLang="ko-KR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만들어주세요</a:t>
            </a:r>
            <a:r>
              <a:rPr lang="en-US" altLang="ko-KR" sz="1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!”</a:t>
            </a:r>
            <a:endParaRPr lang="ko-KR" altLang="en-US" sz="16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D8778-DE3C-44CE-82B9-2F8850399290}"/>
              </a:ext>
            </a:extLst>
          </p:cNvPr>
          <p:cNvSpPr txBox="1"/>
          <p:nvPr/>
        </p:nvSpPr>
        <p:spPr>
          <a:xfrm>
            <a:off x="6121400" y="0"/>
            <a:ext cx="27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*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8FD93-0BBD-4116-8406-F2E5CBED0DFB}"/>
              </a:ext>
            </a:extLst>
          </p:cNvPr>
          <p:cNvSpPr txBox="1"/>
          <p:nvPr/>
        </p:nvSpPr>
        <p:spPr>
          <a:xfrm>
            <a:off x="7199407" y="1577886"/>
            <a:ext cx="111347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20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~23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현재까지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 형사법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 경찰학원 유투브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제로 명시된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930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컨텐츠 누적 조회수 합산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4A9F93-A291-236D-94E7-3E8507D308D0}"/>
              </a:ext>
            </a:extLst>
          </p:cNvPr>
          <p:cNvSpPr txBox="1"/>
          <p:nvPr/>
        </p:nvSpPr>
        <p:spPr>
          <a:xfrm>
            <a:off x="-1147573" y="1402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37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7283B-CFA4-4700-823C-8EE895E3E1A6}"/>
              </a:ext>
            </a:extLst>
          </p:cNvPr>
          <p:cNvSpPr txBox="1"/>
          <p:nvPr/>
        </p:nvSpPr>
        <p:spPr>
          <a:xfrm>
            <a:off x="13062" y="-52248"/>
            <a:ext cx="12192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그렇게 </a:t>
            </a:r>
            <a:r>
              <a:rPr lang="en-US" altLang="ko-KR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신광은의 </a:t>
            </a:r>
            <a:r>
              <a:rPr lang="en-US" altLang="ko-KR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</a:t>
            </a:r>
            <a:r>
              <a:rPr lang="en-US" altLang="ko-KR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2020</a:t>
            </a: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년을 시작으로</a:t>
            </a: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~2023</a:t>
            </a: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현재까지</a:t>
            </a: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왜</a:t>
            </a: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?‘</a:t>
            </a: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형사법 기출은</a:t>
            </a: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</a:t>
            </a: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</a:t>
            </a: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인지 </a:t>
            </a: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제를 통해 무료로 경험할 수 있습니다</a:t>
            </a: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823A02-DD67-4100-AEE8-52F2FA9BBFEF}"/>
              </a:ext>
            </a:extLst>
          </p:cNvPr>
          <p:cNvSpPr/>
          <p:nvPr/>
        </p:nvSpPr>
        <p:spPr>
          <a:xfrm>
            <a:off x="209006" y="530492"/>
            <a:ext cx="11824119" cy="53521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수험생들의 모든 요청 사항을 반영하여 약 </a:t>
            </a:r>
            <a:r>
              <a:rPr lang="en-US" altLang="ko-KR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년간 총 </a:t>
            </a:r>
            <a:r>
              <a:rPr lang="en-US" altLang="ko-KR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930</a:t>
            </a:r>
            <a:r>
              <a:rPr lang="ko-KR" altLang="en-US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 </a:t>
            </a:r>
            <a:r>
              <a:rPr lang="ko-KR" altLang="en-US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무료 강의를 제공했습니다</a:t>
            </a:r>
            <a:r>
              <a:rPr lang="en-US" altLang="ko-KR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b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17553F-11AA-46D7-84BC-9863E3D7F6D4}"/>
              </a:ext>
            </a:extLst>
          </p:cNvPr>
          <p:cNvSpPr txBox="1"/>
          <p:nvPr/>
        </p:nvSpPr>
        <p:spPr>
          <a:xfrm>
            <a:off x="6015992" y="450582"/>
            <a:ext cx="330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FF9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endParaRPr lang="ko-KR" altLang="en-US" sz="1400" dirty="0">
              <a:solidFill>
                <a:srgbClr val="00FF9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A35BA8-D959-4BC2-88AB-249D6ED599F0}"/>
              </a:ext>
            </a:extLst>
          </p:cNvPr>
          <p:cNvSpPr txBox="1"/>
          <p:nvPr/>
        </p:nvSpPr>
        <p:spPr>
          <a:xfrm>
            <a:off x="6805198" y="453171"/>
            <a:ext cx="57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FF9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**</a:t>
            </a:r>
            <a:endParaRPr lang="ko-KR" altLang="en-US" sz="1400" dirty="0">
              <a:solidFill>
                <a:srgbClr val="00FF9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062A7-7332-40DA-9617-CA16967BA9F9}"/>
              </a:ext>
            </a:extLst>
          </p:cNvPr>
          <p:cNvSpPr txBox="1"/>
          <p:nvPr/>
        </p:nvSpPr>
        <p:spPr>
          <a:xfrm>
            <a:off x="6619060" y="1062427"/>
            <a:ext cx="8238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 형사법 유투브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 업로드 일자 기준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/ **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 형사법 유투브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제로 명시된 모든 컨텐츠 수 기준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형사법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형법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형소법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C998433-161E-4AC1-AECB-9990B56C5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877" y="1809806"/>
            <a:ext cx="2897291" cy="197504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951F00A-55CC-4154-B5EA-27B876014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6" y="1812525"/>
            <a:ext cx="2897291" cy="196857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B1C6DE1-7804-43DD-92B0-D5C48556F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648" y="1809806"/>
            <a:ext cx="2890762" cy="198230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5EAA4EA-F084-45F0-A83A-073AB106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65" y="1809806"/>
            <a:ext cx="2897291" cy="198230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90E128C-1678-42D3-9856-7BF0276CC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41" y="4231799"/>
            <a:ext cx="2905596" cy="195525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2E24453-F9E1-4AAB-AEA4-E9CB988EC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00" y="4237268"/>
            <a:ext cx="2897291" cy="194979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08DBDA6-B90B-4CF0-B02B-EC0F3C3D7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3" y="4237268"/>
            <a:ext cx="2865987" cy="195525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72E4AB2-34C8-4773-BCF2-5B0B437297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7291" y="1836849"/>
            <a:ext cx="2897291" cy="195525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1BA3F6C-8779-406C-A75D-EDE2F5C288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87" y="4231799"/>
            <a:ext cx="2641717" cy="194979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027D636-2212-4400-840E-3C7DC3CACA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954" y="4220861"/>
            <a:ext cx="2650022" cy="196072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3ABE98-FE87-4B6E-AE13-4AB6E19C78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4454" y="4231799"/>
            <a:ext cx="2913623" cy="197504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8E0BA43-D78A-43C9-9610-F4BC8B525240}"/>
              </a:ext>
            </a:extLst>
          </p:cNvPr>
          <p:cNvSpPr txBox="1"/>
          <p:nvPr/>
        </p:nvSpPr>
        <p:spPr>
          <a:xfrm>
            <a:off x="-104774" y="6315075"/>
            <a:ext cx="1230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사진 양 옆으로 롤링 되도록 배치할 예정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ko-KR" altLang="en-US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58672-1D6E-7F33-4858-996B4CA02773}"/>
              </a:ext>
            </a:extLst>
          </p:cNvPr>
          <p:cNvSpPr txBox="1"/>
          <p:nvPr/>
        </p:nvSpPr>
        <p:spPr>
          <a:xfrm>
            <a:off x="-1147573" y="14026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Section3</a:t>
            </a:r>
          </a:p>
          <a:p>
            <a:r>
              <a:rPr lang="ko-KR" altLang="en-US" dirty="0"/>
              <a:t>슬라이드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374174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31">
            <a:extLst>
              <a:ext uri="{FF2B5EF4-FFF2-40B4-BE49-F238E27FC236}">
                <a16:creationId xmlns:a16="http://schemas.microsoft.com/office/drawing/2014/main" id="{2C2F3D01-9715-4A93-91BC-CA489D5CB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55399"/>
              </p:ext>
            </p:extLst>
          </p:nvPr>
        </p:nvGraphicFramePr>
        <p:xfrm>
          <a:off x="148047" y="4663196"/>
          <a:ext cx="12043953" cy="1873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4651">
                  <a:extLst>
                    <a:ext uri="{9D8B030D-6E8A-4147-A177-3AD203B41FA5}">
                      <a16:colId xmlns:a16="http://schemas.microsoft.com/office/drawing/2014/main" val="2510055133"/>
                    </a:ext>
                  </a:extLst>
                </a:gridCol>
                <a:gridCol w="4014651">
                  <a:extLst>
                    <a:ext uri="{9D8B030D-6E8A-4147-A177-3AD203B41FA5}">
                      <a16:colId xmlns:a16="http://schemas.microsoft.com/office/drawing/2014/main" val="3254716954"/>
                    </a:ext>
                  </a:extLst>
                </a:gridCol>
                <a:gridCol w="4014651">
                  <a:extLst>
                    <a:ext uri="{9D8B030D-6E8A-4147-A177-3AD203B41FA5}">
                      <a16:colId xmlns:a16="http://schemas.microsoft.com/office/drawing/2014/main" val="3654487056"/>
                    </a:ext>
                  </a:extLst>
                </a:gridCol>
              </a:tblGrid>
              <a:tr h="1552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경찰 채용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승진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간부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해경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경찰대 편입</a:t>
                      </a:r>
                      <a:endParaRPr lang="en-US" altLang="ko-KR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7,9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급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600" dirty="0" err="1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법원직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법원행시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변호사시험 까지</a:t>
                      </a:r>
                      <a:endParaRPr lang="en-US" altLang="ko-KR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형사법 관련 모든 기출 문제 중 </a:t>
                      </a:r>
                      <a:endParaRPr lang="en-US" altLang="ko-KR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최신 출제 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Trend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에 맞는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문항을 </a:t>
                      </a:r>
                      <a:endParaRPr lang="en-US" altLang="ko-KR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선별하여 학습할 수 있습니다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출제된 기출 문제를 </a:t>
                      </a:r>
                      <a:endParaRPr lang="en-US" altLang="ko-KR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교수님이 직접 변형한 기출 변형 문제 </a:t>
                      </a:r>
                      <a:endParaRPr lang="en-US" altLang="ko-KR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&amp; 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출제 가능한 종합 예상 문제까지 </a:t>
                      </a:r>
                      <a:endParaRPr lang="en-US" altLang="ko-KR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주기적으로 학습할 수 있습니다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ko-KR" altLang="en-US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하루 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분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~10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분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1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문제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매일 학습으로  </a:t>
                      </a:r>
                      <a:endParaRPr lang="en-US" altLang="ko-KR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형사법에 대한 완벽한 복습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Training </a:t>
                      </a:r>
                      <a:r>
                        <a:rPr lang="ko-KR" altLang="en-US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까지</a:t>
                      </a:r>
                      <a:r>
                        <a:rPr lang="en-US" altLang="ko-KR" sz="1600" dirty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!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420291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1E65A13-9C8D-46E6-884D-CCB767513F10}"/>
              </a:ext>
            </a:extLst>
          </p:cNvPr>
          <p:cNvSpPr/>
          <p:nvPr/>
        </p:nvSpPr>
        <p:spPr>
          <a:xfrm>
            <a:off x="1223226" y="4225221"/>
            <a:ext cx="2124892" cy="273277"/>
          </a:xfrm>
          <a:prstGeom prst="roundRect">
            <a:avLst/>
          </a:prstGeom>
          <a:ln>
            <a:solidFill>
              <a:srgbClr val="00FF9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Point1</a:t>
            </a:r>
            <a:endParaRPr lang="ko-KR" altLang="en-US" sz="1400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5790B31-50BE-4C2E-A0B7-E05A0D5A1A91}"/>
              </a:ext>
            </a:extLst>
          </p:cNvPr>
          <p:cNvSpPr/>
          <p:nvPr/>
        </p:nvSpPr>
        <p:spPr>
          <a:xfrm>
            <a:off x="5120311" y="4225221"/>
            <a:ext cx="2124892" cy="273277"/>
          </a:xfrm>
          <a:prstGeom prst="roundRect">
            <a:avLst/>
          </a:prstGeom>
          <a:ln>
            <a:solidFill>
              <a:srgbClr val="00FF9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Point2</a:t>
            </a:r>
            <a:endParaRPr lang="ko-KR" altLang="en-US" sz="1400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5B0C900-8B25-4183-917B-36DB193CEA2F}"/>
              </a:ext>
            </a:extLst>
          </p:cNvPr>
          <p:cNvSpPr/>
          <p:nvPr/>
        </p:nvSpPr>
        <p:spPr>
          <a:xfrm>
            <a:off x="9130608" y="4225220"/>
            <a:ext cx="2124892" cy="273277"/>
          </a:xfrm>
          <a:prstGeom prst="roundRect">
            <a:avLst/>
          </a:prstGeom>
          <a:ln>
            <a:solidFill>
              <a:srgbClr val="00FF9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Point3</a:t>
            </a:r>
            <a:endParaRPr lang="ko-KR" altLang="en-US" sz="1400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97E894-D1E0-4520-A91A-385B2FFBCA6A}"/>
              </a:ext>
            </a:extLst>
          </p:cNvPr>
          <p:cNvSpPr/>
          <p:nvPr/>
        </p:nvSpPr>
        <p:spPr>
          <a:xfrm>
            <a:off x="261257" y="91435"/>
            <a:ext cx="11547566" cy="38923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3D0FC2-1D40-4079-936B-873F31E0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152" y="760953"/>
            <a:ext cx="4807134" cy="24701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69C308-3A79-4250-8CBC-92195F8EA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2" y="760953"/>
            <a:ext cx="4807134" cy="24701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3E58E1-E535-48B7-9DFF-1EBFB9181AC1}"/>
              </a:ext>
            </a:extLst>
          </p:cNvPr>
          <p:cNvSpPr/>
          <p:nvPr/>
        </p:nvSpPr>
        <p:spPr>
          <a:xfrm>
            <a:off x="11580222" y="-1302477"/>
            <a:ext cx="5499100" cy="2933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B46703-EAA9-4B92-B172-21CA71DDF742}"/>
              </a:ext>
            </a:extLst>
          </p:cNvPr>
          <p:cNvSpPr/>
          <p:nvPr/>
        </p:nvSpPr>
        <p:spPr>
          <a:xfrm>
            <a:off x="11591106" y="2291623"/>
            <a:ext cx="5499100" cy="2933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F506672-C8EE-4E3E-85B3-77EAAC750A7B}"/>
              </a:ext>
            </a:extLst>
          </p:cNvPr>
          <p:cNvSpPr/>
          <p:nvPr/>
        </p:nvSpPr>
        <p:spPr>
          <a:xfrm>
            <a:off x="744583" y="405353"/>
            <a:ext cx="664753" cy="711200"/>
          </a:xfrm>
          <a:prstGeom prst="ellipse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2B5993-BAD8-439B-B5AC-219CA394D200}"/>
              </a:ext>
            </a:extLst>
          </p:cNvPr>
          <p:cNvSpPr/>
          <p:nvPr/>
        </p:nvSpPr>
        <p:spPr>
          <a:xfrm>
            <a:off x="6176552" y="394950"/>
            <a:ext cx="664753" cy="711200"/>
          </a:xfrm>
          <a:prstGeom prst="ellipse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3230762-377A-4F06-8883-19C9AE938249}"/>
              </a:ext>
            </a:extLst>
          </p:cNvPr>
          <p:cNvSpPr/>
          <p:nvPr/>
        </p:nvSpPr>
        <p:spPr>
          <a:xfrm>
            <a:off x="11258729" y="-1574881"/>
            <a:ext cx="664753" cy="711200"/>
          </a:xfrm>
          <a:prstGeom prst="ellipse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BA9153C-1D93-4E7A-A161-69B218C9C527}"/>
              </a:ext>
            </a:extLst>
          </p:cNvPr>
          <p:cNvSpPr/>
          <p:nvPr/>
        </p:nvSpPr>
        <p:spPr>
          <a:xfrm>
            <a:off x="11371574" y="2034139"/>
            <a:ext cx="664753" cy="711200"/>
          </a:xfrm>
          <a:prstGeom prst="ellipse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803C122-ED90-499B-9292-DC59D8F03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774" y="-1159044"/>
            <a:ext cx="5252426" cy="26669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FE09BA-837C-4311-BA01-75EAE43D4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799" y="2449976"/>
            <a:ext cx="5252426" cy="2666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CB662F-4FD8-4C4B-B039-A888DCAEA967}"/>
              </a:ext>
            </a:extLst>
          </p:cNvPr>
          <p:cNvSpPr txBox="1"/>
          <p:nvPr/>
        </p:nvSpPr>
        <p:spPr>
          <a:xfrm>
            <a:off x="11580222" y="405353"/>
            <a:ext cx="5509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형사법 신광은 </a:t>
            </a:r>
            <a:r>
              <a:rPr lang="en-US" altLang="ko-KR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</a:t>
            </a:r>
            <a:endParaRPr lang="en-US" altLang="ko-KR" sz="2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 </a:t>
            </a:r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증거종합 </a:t>
            </a:r>
            <a:r>
              <a:rPr lang="en-US" altLang="ko-KR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endParaRPr lang="ko-KR" altLang="en-US" sz="2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09552B-2469-4B7E-991B-6AAA43F99CF7}"/>
              </a:ext>
            </a:extLst>
          </p:cNvPr>
          <p:cNvSpPr txBox="1"/>
          <p:nvPr/>
        </p:nvSpPr>
        <p:spPr>
          <a:xfrm>
            <a:off x="11569338" y="3963610"/>
            <a:ext cx="5509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형사법 신광은 </a:t>
            </a:r>
            <a:r>
              <a:rPr lang="en-US" altLang="ko-KR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</a:t>
            </a:r>
            <a:endParaRPr lang="en-US" altLang="ko-KR" sz="2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 </a:t>
            </a:r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신용카드 범죄 </a:t>
            </a:r>
            <a:r>
              <a:rPr lang="en-US" altLang="ko-KR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endParaRPr lang="ko-KR" altLang="en-US" sz="2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7B50C-9D72-4F46-ABF4-7607151B551C}"/>
              </a:ext>
            </a:extLst>
          </p:cNvPr>
          <p:cNvSpPr/>
          <p:nvPr/>
        </p:nvSpPr>
        <p:spPr>
          <a:xfrm>
            <a:off x="16138254" y="-1062664"/>
            <a:ext cx="664753" cy="711200"/>
          </a:xfrm>
          <a:prstGeom prst="ellipse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BEST</a:t>
            </a:r>
            <a:endParaRPr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9319138-C55C-4122-AB4F-E33953B98F39}"/>
              </a:ext>
            </a:extLst>
          </p:cNvPr>
          <p:cNvSpPr/>
          <p:nvPr/>
        </p:nvSpPr>
        <p:spPr>
          <a:xfrm>
            <a:off x="16141974" y="-304634"/>
            <a:ext cx="664753" cy="7112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HIT</a:t>
            </a:r>
            <a:endParaRPr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28D5361-387E-4C71-803E-8F76135B12A9}"/>
              </a:ext>
            </a:extLst>
          </p:cNvPr>
          <p:cNvSpPr/>
          <p:nvPr/>
        </p:nvSpPr>
        <p:spPr>
          <a:xfrm>
            <a:off x="16138254" y="2568013"/>
            <a:ext cx="664753" cy="711200"/>
          </a:xfrm>
          <a:prstGeom prst="ellipse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BEST</a:t>
            </a:r>
            <a:endParaRPr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D296A83-7F1F-4842-BC5C-36F3495A1B60}"/>
              </a:ext>
            </a:extLst>
          </p:cNvPr>
          <p:cNvSpPr/>
          <p:nvPr/>
        </p:nvSpPr>
        <p:spPr>
          <a:xfrm>
            <a:off x="16141974" y="3326043"/>
            <a:ext cx="664753" cy="7112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HIT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2BE731-61D4-431A-8DF8-29B0BA119DD4}"/>
              </a:ext>
            </a:extLst>
          </p:cNvPr>
          <p:cNvSpPr txBox="1"/>
          <p:nvPr/>
        </p:nvSpPr>
        <p:spPr>
          <a:xfrm>
            <a:off x="-1" y="-557185"/>
            <a:ext cx="1204395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하루 </a:t>
            </a: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5~10</a:t>
            </a: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분만 듣고 있어도 자연스럽게 기출이 완성되는 놀라운 경험</a:t>
            </a: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미리 경험해보세요</a:t>
            </a: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2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0F617-269F-45A7-85EE-E1DA0BC35837}"/>
              </a:ext>
            </a:extLst>
          </p:cNvPr>
          <p:cNvSpPr txBox="1"/>
          <p:nvPr/>
        </p:nvSpPr>
        <p:spPr>
          <a:xfrm>
            <a:off x="148047" y="7035800"/>
            <a:ext cx="12310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클릭 시 </a:t>
            </a:r>
            <a:r>
              <a:rPr lang="en-US" altLang="ko-KR" dirty="0"/>
              <a:t>-https://www.youtube.com/watch?v=bs8a50CuLMU&amp;list=PL1N2SIPDkPRPtvVk9N7-JBYXSxwAobRjU&amp;index=31  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 클릭 시 </a:t>
            </a:r>
            <a:r>
              <a:rPr lang="en-US" altLang="ko-KR" dirty="0"/>
              <a:t>- </a:t>
            </a:r>
            <a:r>
              <a:rPr lang="en-US" altLang="ko-KR" dirty="0">
                <a:hlinkClick r:id="rId5"/>
              </a:rPr>
              <a:t>https://www.youtube.com/watch?v=cThljE_NR_E&amp;list=PL1N2SIPDkPRM78ihKvQ43gxLNaYAqZT_c&amp;index=85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20422-E21D-848B-8FE6-F9096C0D2892}"/>
              </a:ext>
            </a:extLst>
          </p:cNvPr>
          <p:cNvSpPr txBox="1"/>
          <p:nvPr/>
        </p:nvSpPr>
        <p:spPr>
          <a:xfrm>
            <a:off x="-1364682" y="0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Section4</a:t>
            </a:r>
          </a:p>
          <a:p>
            <a:r>
              <a:rPr lang="ko-KR" altLang="en-US" dirty="0" err="1"/>
              <a:t>유튜브영상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58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8128AEC-9765-4FAB-AE64-C42E44015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1" r="172"/>
          <a:stretch/>
        </p:blipFill>
        <p:spPr>
          <a:xfrm>
            <a:off x="2422788" y="3967999"/>
            <a:ext cx="7552359" cy="1402405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8EF1A1-1F5F-4954-9319-B4CEA2A5FD82}"/>
              </a:ext>
            </a:extLst>
          </p:cNvPr>
          <p:cNvSpPr/>
          <p:nvPr/>
        </p:nvSpPr>
        <p:spPr>
          <a:xfrm>
            <a:off x="3176519" y="4088872"/>
            <a:ext cx="2329617" cy="28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5843263-00E9-41DE-913E-2665D34D9291}"/>
              </a:ext>
            </a:extLst>
          </p:cNvPr>
          <p:cNvSpPr/>
          <p:nvPr/>
        </p:nvSpPr>
        <p:spPr>
          <a:xfrm>
            <a:off x="2414079" y="4103174"/>
            <a:ext cx="730102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모자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이크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A0AEE3-C9DC-498F-A02F-51D0A0EDF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2" y="1780853"/>
            <a:ext cx="8297575" cy="1580114"/>
          </a:xfrm>
          <a:prstGeom prst="rect">
            <a:avLst/>
          </a:prstGeom>
          <a:ln w="38100">
            <a:solidFill>
              <a:srgbClr val="00FF99"/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B675797E-77F9-43B3-A6A1-7362C1866537}"/>
              </a:ext>
            </a:extLst>
          </p:cNvPr>
          <p:cNvSpPr/>
          <p:nvPr/>
        </p:nvSpPr>
        <p:spPr>
          <a:xfrm>
            <a:off x="2356935" y="1869815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모자이크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E28C84-2BA4-4791-ADDA-BC25CE526E46}"/>
              </a:ext>
            </a:extLst>
          </p:cNvPr>
          <p:cNvSpPr/>
          <p:nvPr/>
        </p:nvSpPr>
        <p:spPr>
          <a:xfrm>
            <a:off x="2764705" y="1958034"/>
            <a:ext cx="2192867" cy="241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E371A5-9903-4CFF-9177-C333FF63645F}"/>
              </a:ext>
            </a:extLst>
          </p:cNvPr>
          <p:cNvSpPr/>
          <p:nvPr/>
        </p:nvSpPr>
        <p:spPr>
          <a:xfrm>
            <a:off x="4095317" y="2278300"/>
            <a:ext cx="459749" cy="140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>
                <a:solidFill>
                  <a:schemeClr val="tx1"/>
                </a:solidFill>
              </a:rPr>
              <a:t>모자이크 처리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B0590C-D694-4909-B43A-737DAF2A9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051" y="5370404"/>
            <a:ext cx="4132346" cy="1089679"/>
          </a:xfrm>
          <a:prstGeom prst="rect">
            <a:avLst/>
          </a:prstGeom>
          <a:ln w="38100">
            <a:solidFill>
              <a:srgbClr val="00FF99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565797-F102-4A45-985B-5B18630408F6}"/>
              </a:ext>
            </a:extLst>
          </p:cNvPr>
          <p:cNvSpPr/>
          <p:nvPr/>
        </p:nvSpPr>
        <p:spPr>
          <a:xfrm>
            <a:off x="495666" y="5537062"/>
            <a:ext cx="2192867" cy="28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F0E3E8D-AEA0-4C3D-BB69-9EEE3429535D}"/>
              </a:ext>
            </a:extLst>
          </p:cNvPr>
          <p:cNvSpPr/>
          <p:nvPr/>
        </p:nvSpPr>
        <p:spPr>
          <a:xfrm>
            <a:off x="-108455" y="5589857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모자이크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E43C954-03CA-4A3E-9E93-A5B4B711A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32" y="3076156"/>
            <a:ext cx="3779570" cy="1124788"/>
          </a:xfrm>
          <a:prstGeom prst="rect">
            <a:avLst/>
          </a:prstGeom>
          <a:ln w="38100">
            <a:solidFill>
              <a:srgbClr val="00FF99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692BC9-93A1-43F1-87AF-D4A0A37DCF3B}"/>
              </a:ext>
            </a:extLst>
          </p:cNvPr>
          <p:cNvSpPr/>
          <p:nvPr/>
        </p:nvSpPr>
        <p:spPr>
          <a:xfrm>
            <a:off x="10342749" y="3116285"/>
            <a:ext cx="2192867" cy="28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3543C8B-B7A7-4017-A91C-7AEF89153C86}"/>
              </a:ext>
            </a:extLst>
          </p:cNvPr>
          <p:cNvSpPr/>
          <p:nvPr/>
        </p:nvSpPr>
        <p:spPr>
          <a:xfrm>
            <a:off x="9757136" y="3088895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모자이크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0C03C24-C2D1-4477-8F5D-23B60D3EC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31" y="3095317"/>
            <a:ext cx="3520745" cy="905193"/>
          </a:xfrm>
          <a:prstGeom prst="rect">
            <a:avLst/>
          </a:prstGeom>
          <a:ln w="38100">
            <a:solidFill>
              <a:srgbClr val="00FF99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EFCD88-42B8-4E2F-AA17-759B48F9F4A3}"/>
              </a:ext>
            </a:extLst>
          </p:cNvPr>
          <p:cNvSpPr/>
          <p:nvPr/>
        </p:nvSpPr>
        <p:spPr>
          <a:xfrm>
            <a:off x="332950" y="3127179"/>
            <a:ext cx="2192867" cy="28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872E981-09BA-4DEB-8911-1EB59DA1D25A}"/>
              </a:ext>
            </a:extLst>
          </p:cNvPr>
          <p:cNvSpPr/>
          <p:nvPr/>
        </p:nvSpPr>
        <p:spPr>
          <a:xfrm>
            <a:off x="-120370" y="3068703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모자이크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B52BB6A-7F70-4C26-AE85-A48F7E8D3A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10" y="5013217"/>
            <a:ext cx="3800192" cy="854306"/>
          </a:xfrm>
          <a:prstGeom prst="rect">
            <a:avLst/>
          </a:prstGeom>
          <a:ln w="38100">
            <a:solidFill>
              <a:srgbClr val="00FF99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7DB6C2-9FED-48B2-B0F1-689B500E6DF4}"/>
              </a:ext>
            </a:extLst>
          </p:cNvPr>
          <p:cNvSpPr/>
          <p:nvPr/>
        </p:nvSpPr>
        <p:spPr>
          <a:xfrm>
            <a:off x="10270323" y="5037456"/>
            <a:ext cx="2192867" cy="28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FDF53F-9129-4B47-92D5-26ED81B50C9F}"/>
              </a:ext>
            </a:extLst>
          </p:cNvPr>
          <p:cNvSpPr/>
          <p:nvPr/>
        </p:nvSpPr>
        <p:spPr>
          <a:xfrm>
            <a:off x="9684710" y="5010066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모자이크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E06DD9-4F17-48B4-9D1F-8163827B2AFB}"/>
              </a:ext>
            </a:extLst>
          </p:cNvPr>
          <p:cNvSpPr txBox="1"/>
          <p:nvPr/>
        </p:nvSpPr>
        <p:spPr>
          <a:xfrm>
            <a:off x="13062" y="32421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누적 조회수 </a:t>
            </a:r>
            <a:r>
              <a:rPr lang="en-US" altLang="ko-KR" sz="3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471</a:t>
            </a:r>
            <a:r>
              <a:rPr lang="ko-KR" altLang="en-US" sz="3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만회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증명된 </a:t>
            </a:r>
            <a:r>
              <a:rPr lang="en-US" altLang="ko-KR" sz="3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3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형사법 기출은</a:t>
            </a:r>
            <a:r>
              <a:rPr lang="en-US" altLang="ko-KR" sz="3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</a:t>
            </a:r>
            <a:r>
              <a:rPr lang="ko-KR" altLang="en-US" sz="3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</a:t>
            </a:r>
            <a:r>
              <a:rPr lang="en-US" altLang="ko-KR" sz="3200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제를 경험한 수강생과 합격생의 후기가 증명합니다</a:t>
            </a: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93F1A8-7641-4812-8330-C24426D7E8FA}"/>
              </a:ext>
            </a:extLst>
          </p:cNvPr>
          <p:cNvSpPr txBox="1"/>
          <p:nvPr/>
        </p:nvSpPr>
        <p:spPr>
          <a:xfrm>
            <a:off x="4677809" y="0"/>
            <a:ext cx="330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endParaRPr lang="ko-KR" altLang="en-US" sz="1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D55FC5-DDA0-430A-85B6-21C5E529CD5E}"/>
              </a:ext>
            </a:extLst>
          </p:cNvPr>
          <p:cNvSpPr txBox="1"/>
          <p:nvPr/>
        </p:nvSpPr>
        <p:spPr>
          <a:xfrm>
            <a:off x="7241821" y="781461"/>
            <a:ext cx="111347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20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~23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현재까지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 형사법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미래인재경찰학원 유투브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제로 명시된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930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컨텐츠 누적 조회수 합산 기준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110668-EC80-4D4D-AF05-3286A52ED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12" y="5589857"/>
            <a:ext cx="4084674" cy="823031"/>
          </a:xfrm>
          <a:prstGeom prst="rect">
            <a:avLst/>
          </a:prstGeom>
          <a:ln w="38100">
            <a:solidFill>
              <a:srgbClr val="00FF99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DFFEFD-B95B-461F-A1A2-1CA0575C9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85" y="6198361"/>
            <a:ext cx="4206605" cy="708721"/>
          </a:xfrm>
          <a:prstGeom prst="rect">
            <a:avLst/>
          </a:prstGeom>
          <a:ln w="38100">
            <a:solidFill>
              <a:srgbClr val="00FF99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C0FD7C-7F03-434A-9E24-E3DA45776D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635" y="1411146"/>
            <a:ext cx="6683319" cy="678239"/>
          </a:xfrm>
          <a:prstGeom prst="rect">
            <a:avLst/>
          </a:prstGeom>
          <a:ln w="28575">
            <a:solidFill>
              <a:srgbClr val="00FF99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19FE5A-3569-46CD-A5DA-5551A9D3BE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6785" y="820955"/>
            <a:ext cx="3292125" cy="754445"/>
          </a:xfrm>
          <a:prstGeom prst="rect">
            <a:avLst/>
          </a:prstGeom>
          <a:ln w="28575">
            <a:solidFill>
              <a:srgbClr val="00FF99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44EC3B-DF24-433F-B118-30B7AEB511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52" y="1876848"/>
            <a:ext cx="2705334" cy="769687"/>
          </a:xfrm>
          <a:prstGeom prst="rect">
            <a:avLst/>
          </a:prstGeom>
          <a:ln w="38100">
            <a:solidFill>
              <a:srgbClr val="00FF99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B853829-DA2E-4622-97C7-30FEDAF669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41" y="5106993"/>
            <a:ext cx="3490262" cy="693480"/>
          </a:xfrm>
          <a:prstGeom prst="rect">
            <a:avLst/>
          </a:prstGeom>
          <a:ln w="38100">
            <a:solidFill>
              <a:srgbClr val="00FF99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6C98CD0-78EB-43E6-B739-4AB5A0EDA5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33" y="4289182"/>
            <a:ext cx="2240474" cy="792549"/>
          </a:xfrm>
          <a:prstGeom prst="rect">
            <a:avLst/>
          </a:prstGeom>
          <a:ln w="38100">
            <a:solidFill>
              <a:srgbClr val="00FF99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CE6163-C212-4B37-9914-6EA17EA7401E}"/>
              </a:ext>
            </a:extLst>
          </p:cNvPr>
          <p:cNvSpPr/>
          <p:nvPr/>
        </p:nvSpPr>
        <p:spPr>
          <a:xfrm>
            <a:off x="6635024" y="1394793"/>
            <a:ext cx="2192867" cy="241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4DEBF6B-5F57-458A-B2C4-0BBFC998237C}"/>
              </a:ext>
            </a:extLst>
          </p:cNvPr>
          <p:cNvSpPr/>
          <p:nvPr/>
        </p:nvSpPr>
        <p:spPr>
          <a:xfrm>
            <a:off x="271973" y="1883718"/>
            <a:ext cx="2192867" cy="241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ED4E8E-D6AA-43B0-8074-83BA8D6A2348}"/>
              </a:ext>
            </a:extLst>
          </p:cNvPr>
          <p:cNvSpPr/>
          <p:nvPr/>
        </p:nvSpPr>
        <p:spPr>
          <a:xfrm>
            <a:off x="-585280" y="737600"/>
            <a:ext cx="2192867" cy="241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3F6141-F93B-4BEC-8AC8-BF5ED1CA0E44}"/>
              </a:ext>
            </a:extLst>
          </p:cNvPr>
          <p:cNvSpPr/>
          <p:nvPr/>
        </p:nvSpPr>
        <p:spPr>
          <a:xfrm>
            <a:off x="5109972" y="5663561"/>
            <a:ext cx="2192867" cy="241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42E7BE-FC2A-4A69-A75F-39D9B75E00DD}"/>
              </a:ext>
            </a:extLst>
          </p:cNvPr>
          <p:cNvSpPr/>
          <p:nvPr/>
        </p:nvSpPr>
        <p:spPr>
          <a:xfrm>
            <a:off x="2917105" y="2110434"/>
            <a:ext cx="2192867" cy="241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94C683-E2B8-4F6F-899E-AF7FF6A878CE}"/>
              </a:ext>
            </a:extLst>
          </p:cNvPr>
          <p:cNvSpPr/>
          <p:nvPr/>
        </p:nvSpPr>
        <p:spPr>
          <a:xfrm>
            <a:off x="8724904" y="6259443"/>
            <a:ext cx="2192867" cy="241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C4C23D0-B519-478A-8D3F-316032537FDD}"/>
              </a:ext>
            </a:extLst>
          </p:cNvPr>
          <p:cNvSpPr/>
          <p:nvPr/>
        </p:nvSpPr>
        <p:spPr>
          <a:xfrm>
            <a:off x="386508" y="4256608"/>
            <a:ext cx="2192867" cy="241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7641ED2-9424-4F03-A62B-10F722DF41C2}"/>
              </a:ext>
            </a:extLst>
          </p:cNvPr>
          <p:cNvSpPr/>
          <p:nvPr/>
        </p:nvSpPr>
        <p:spPr>
          <a:xfrm>
            <a:off x="-53733" y="4125989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모자이크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D91C648-3ED7-4020-9128-8452C16479D4}"/>
              </a:ext>
            </a:extLst>
          </p:cNvPr>
          <p:cNvSpPr/>
          <p:nvPr/>
        </p:nvSpPr>
        <p:spPr>
          <a:xfrm>
            <a:off x="-282933" y="1763432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모자이크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7862E1E-5F39-4C70-A73E-91ED9AB110B5}"/>
              </a:ext>
            </a:extLst>
          </p:cNvPr>
          <p:cNvSpPr/>
          <p:nvPr/>
        </p:nvSpPr>
        <p:spPr>
          <a:xfrm>
            <a:off x="-1072336" y="671048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모자이크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369D6EF-A302-4E48-B032-F179106EF7CB}"/>
              </a:ext>
            </a:extLst>
          </p:cNvPr>
          <p:cNvSpPr/>
          <p:nvPr/>
        </p:nvSpPr>
        <p:spPr>
          <a:xfrm>
            <a:off x="6079415" y="1331678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모자이크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2F950E0-B07D-4ECC-B68C-4AAB15F2D511}"/>
              </a:ext>
            </a:extLst>
          </p:cNvPr>
          <p:cNvSpPr/>
          <p:nvPr/>
        </p:nvSpPr>
        <p:spPr>
          <a:xfrm>
            <a:off x="4587390" y="5537062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모자이크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28C10B2-14B3-47BC-AA19-F8449BEF36D0}"/>
              </a:ext>
            </a:extLst>
          </p:cNvPr>
          <p:cNvSpPr/>
          <p:nvPr/>
        </p:nvSpPr>
        <p:spPr>
          <a:xfrm>
            <a:off x="5844431" y="4981353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모자이크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6B4E17A-D527-4114-BB55-DFE16C8AC0E9}"/>
              </a:ext>
            </a:extLst>
          </p:cNvPr>
          <p:cNvSpPr/>
          <p:nvPr/>
        </p:nvSpPr>
        <p:spPr>
          <a:xfrm>
            <a:off x="8219751" y="6155831"/>
            <a:ext cx="526484" cy="608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모자이크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2201A4-C785-429F-BA8C-114174C8B590}"/>
              </a:ext>
            </a:extLst>
          </p:cNvPr>
          <p:cNvSpPr/>
          <p:nvPr/>
        </p:nvSpPr>
        <p:spPr>
          <a:xfrm>
            <a:off x="6254756" y="5079315"/>
            <a:ext cx="2192867" cy="241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모자이크 처리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6BBD62-4511-50C9-959C-78433D328602}"/>
              </a:ext>
            </a:extLst>
          </p:cNvPr>
          <p:cNvSpPr txBox="1"/>
          <p:nvPr/>
        </p:nvSpPr>
        <p:spPr>
          <a:xfrm>
            <a:off x="-1147573" y="1402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57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69698-BDBA-49F4-99FF-5E8D114AC07F}"/>
              </a:ext>
            </a:extLst>
          </p:cNvPr>
          <p:cNvSpPr txBox="1"/>
          <p:nvPr/>
        </p:nvSpPr>
        <p:spPr>
          <a:xfrm>
            <a:off x="13062" y="-94581"/>
            <a:ext cx="1219200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2024 1</a:t>
            </a: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시험도 신광은의 </a:t>
            </a: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제로 </a:t>
            </a:r>
            <a:endParaRPr lang="en-US" altLang="ko-KR" sz="2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형사법 기출 </a:t>
            </a:r>
            <a:r>
              <a:rPr lang="en-US" altLang="ko-KR" sz="2000" b="1" dirty="0">
                <a:solidFill>
                  <a:srgbClr val="00FF99"/>
                </a:solidFill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2000" b="1" dirty="0">
                <a:solidFill>
                  <a:srgbClr val="00FF99"/>
                </a:solidFill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하루</a:t>
            </a:r>
            <a:r>
              <a:rPr lang="en-US" altLang="ko-KR" sz="2000" b="1" dirty="0">
                <a:solidFill>
                  <a:srgbClr val="00FF99"/>
                </a:solidFill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5~10</a:t>
            </a:r>
            <a:r>
              <a:rPr lang="ko-KR" altLang="en-US" sz="2000" b="1" dirty="0">
                <a:solidFill>
                  <a:srgbClr val="00FF99"/>
                </a:solidFill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</a:t>
            </a:r>
            <a:r>
              <a:rPr lang="en-US" altLang="ko-KR" sz="2000" b="1" dirty="0">
                <a:solidFill>
                  <a:srgbClr val="00FF99"/>
                </a:solidFill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1</a:t>
            </a:r>
            <a:r>
              <a:rPr lang="ko-KR" altLang="en-US" sz="2000" b="1" dirty="0">
                <a:solidFill>
                  <a:srgbClr val="00FF99"/>
                </a:solidFill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문제</a:t>
            </a:r>
            <a:r>
              <a:rPr lang="en-US" altLang="ko-KR" sz="2000" b="1" dirty="0">
                <a:solidFill>
                  <a:srgbClr val="00FF99"/>
                </a:solidFill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쉽고 계획적으로 학습할 수 있도록 언제나 그렇듯 </a:t>
            </a:r>
            <a:r>
              <a:rPr lang="ko-KR" altLang="en-US" sz="2000" b="1" dirty="0">
                <a:solidFill>
                  <a:srgbClr val="00FF99"/>
                </a:solidFill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무료</a:t>
            </a: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제공될 예정입니다</a:t>
            </a: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누적 조회수 </a:t>
            </a:r>
            <a:r>
              <a:rPr lang="en-US" altLang="ko-KR" sz="2000" b="1" dirty="0">
                <a:solidFill>
                  <a:srgbClr val="00FF99"/>
                </a:solidFill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4,715,300</a:t>
            </a:r>
            <a:r>
              <a:rPr lang="ko-KR" altLang="en-US" sz="2000" b="1" dirty="0">
                <a:solidFill>
                  <a:srgbClr val="00FF99"/>
                </a:solidFill>
                <a:highlight>
                  <a:srgbClr val="0000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만회</a:t>
            </a:r>
            <a:r>
              <a:rPr lang="ko-KR" altLang="en-US" sz="2000" b="1" dirty="0">
                <a:highlight>
                  <a:srgbClr val="FFFFFF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기록한 </a:t>
            </a: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 왜 형사법 기출은</a:t>
            </a: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 </a:t>
            </a: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인지 직접 경험하세요</a:t>
            </a: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2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E0368D-2C4C-4A8E-9361-B7C61957C5DB}"/>
              </a:ext>
            </a:extLst>
          </p:cNvPr>
          <p:cNvSpPr/>
          <p:nvPr/>
        </p:nvSpPr>
        <p:spPr>
          <a:xfrm>
            <a:off x="2620432" y="1454008"/>
            <a:ext cx="6951133" cy="55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9/11</a:t>
            </a:r>
            <a:r>
              <a:rPr lang="ko-KR" altLang="en-US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일 </a:t>
            </a:r>
            <a:r>
              <a:rPr lang="en-US" altLang="ko-KR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ko-KR" altLang="en-US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월</a:t>
            </a:r>
            <a:r>
              <a:rPr lang="en-US" altLang="ko-KR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24.1</a:t>
            </a:r>
            <a:r>
              <a:rPr lang="ko-KR" altLang="en-US" i="1" dirty="0" err="1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차대비</a:t>
            </a:r>
            <a:r>
              <a:rPr lang="ko-KR" altLang="en-US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일 </a:t>
            </a:r>
            <a:r>
              <a:rPr lang="en-US" altLang="ko-KR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제 </a:t>
            </a:r>
            <a:r>
              <a:rPr lang="en-US" altLang="ko-KR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‘New Ver Open’ </a:t>
            </a:r>
            <a:endParaRPr lang="ko-KR" altLang="en-US" i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E8D6F-C3BB-4AB8-B4BF-D0B9B6431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2" y="2209800"/>
            <a:ext cx="11751735" cy="4501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6B578-2D1B-4778-9961-395915AC32F4}"/>
              </a:ext>
            </a:extLst>
          </p:cNvPr>
          <p:cNvSpPr txBox="1"/>
          <p:nvPr/>
        </p:nvSpPr>
        <p:spPr>
          <a:xfrm>
            <a:off x="262467" y="4825999"/>
            <a:ext cx="11691749" cy="1808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당신의 꿈</a:t>
            </a:r>
            <a:r>
              <a:rPr lang="en-US" altLang="ko-KR" sz="2800" b="1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800" b="1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그리고 합격을 응원합니다</a:t>
            </a:r>
            <a:endParaRPr lang="en-US" altLang="ko-KR" sz="2800" b="1" i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Bravo Your Life</a:t>
            </a:r>
          </a:p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From </a:t>
            </a:r>
            <a:r>
              <a:rPr lang="ko-KR" altLang="en-US" b="1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신광은</a:t>
            </a:r>
            <a:r>
              <a:rPr lang="en-US" altLang="ko-KR" b="1" i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ko-KR" altLang="en-US" b="1" i="1" dirty="0">
              <a:solidFill>
                <a:srgbClr val="00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12E37-F253-4231-9371-F4027F6065BA}"/>
              </a:ext>
            </a:extLst>
          </p:cNvPr>
          <p:cNvSpPr txBox="1"/>
          <p:nvPr/>
        </p:nvSpPr>
        <p:spPr>
          <a:xfrm>
            <a:off x="4006912" y="717035"/>
            <a:ext cx="53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EF2F7-8191-4D24-8E2C-590AC3BC09AD}"/>
              </a:ext>
            </a:extLst>
          </p:cNvPr>
          <p:cNvSpPr txBox="1"/>
          <p:nvPr/>
        </p:nvSpPr>
        <p:spPr>
          <a:xfrm>
            <a:off x="8104686" y="1995763"/>
            <a:ext cx="48231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 형사법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 경찰학원 유투브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제로 </a:t>
            </a: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명신된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930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컨텐츠 조회수 누적 합산 기준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38624B-6924-4B85-AD6F-21295F14F32A}"/>
              </a:ext>
            </a:extLst>
          </p:cNvPr>
          <p:cNvSpPr/>
          <p:nvPr/>
        </p:nvSpPr>
        <p:spPr>
          <a:xfrm>
            <a:off x="7772401" y="1527909"/>
            <a:ext cx="1684866" cy="377770"/>
          </a:xfrm>
          <a:prstGeom prst="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일 </a:t>
            </a:r>
            <a:r>
              <a:rPr lang="en-US" altLang="ko-KR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제</a:t>
            </a:r>
            <a:r>
              <a:rPr lang="en-US" altLang="ko-KR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수강 하기</a:t>
            </a:r>
            <a:r>
              <a:rPr lang="en-US" altLang="ko-KR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&gt;</a:t>
            </a:r>
            <a:endParaRPr lang="ko-KR" altLang="en-US" sz="105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DE3F204-9978-4427-869F-7D5995E2EBB1}"/>
              </a:ext>
            </a:extLst>
          </p:cNvPr>
          <p:cNvCxnSpPr>
            <a:cxnSpLocks/>
          </p:cNvCxnSpPr>
          <p:nvPr/>
        </p:nvCxnSpPr>
        <p:spPr>
          <a:xfrm>
            <a:off x="9359900" y="1714517"/>
            <a:ext cx="3136902" cy="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33E6AF-859A-4ABC-8146-549C66882040}"/>
              </a:ext>
            </a:extLst>
          </p:cNvPr>
          <p:cNvSpPr txBox="1"/>
          <p:nvPr/>
        </p:nvSpPr>
        <p:spPr>
          <a:xfrm>
            <a:off x="12562416" y="1086367"/>
            <a:ext cx="264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 시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https://www.youtube.com/@user-xz7ld6vi9v/videos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32071-07CC-D56C-446C-BC4E9A07C284}"/>
              </a:ext>
            </a:extLst>
          </p:cNvPr>
          <p:cNvSpPr txBox="1"/>
          <p:nvPr/>
        </p:nvSpPr>
        <p:spPr>
          <a:xfrm>
            <a:off x="-1147573" y="14026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</a:p>
          <a:p>
            <a:r>
              <a:rPr lang="ko-KR" altLang="en-US" dirty="0"/>
              <a:t>링크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856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880</Words>
  <Application>Microsoft Office PowerPoint</Application>
  <PresentationFormat>와이드스크린</PresentationFormat>
  <Paragraphs>164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나눔바른고딕 Light</vt:lpstr>
      <vt:lpstr>나눔바른고딕 UltraLight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</dc:creator>
  <cp:lastModifiedBy>User</cp:lastModifiedBy>
  <cp:revision>79</cp:revision>
  <dcterms:created xsi:type="dcterms:W3CDTF">2023-09-06T02:07:26Z</dcterms:created>
  <dcterms:modified xsi:type="dcterms:W3CDTF">2023-09-13T08:59:04Z</dcterms:modified>
</cp:coreProperties>
</file>